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</p:sldIdLst>
  <p:sldSz cx="14630400" cy="8229600" type="screen4x3"/>
  <p:notesSz cx="8229600" cy="14630400"/>
  <p:embeddedFontLst>
    <p:embeddedFont>
      <p:font typeface="Fraunces Medium" charset="0"/>
      <p:regular r:id="rId16"/>
    </p:embeddedFont>
    <p:embeddedFont>
      <p:font typeface="Fraunces Medium" charset="0"/>
      <p:regular r:id="rId17"/>
    </p:embeddedFont>
    <p:embeddedFont>
      <p:font typeface="Fraunces Medium" charset="0"/>
      <p:regular r:id="rId18"/>
    </p:embeddedFont>
    <p:embeddedFont>
      <p:font typeface="Fraunces Medium" charset="0"/>
      <p:regular r:id="rId19"/>
    </p:embeddedFont>
    <p:embeddedFont>
      <p:font typeface="Epilogue" charset="0"/>
      <p:regular r:id="rId20"/>
    </p:embeddedFont>
    <p:embeddedFont>
      <p:font typeface="Epilogue" charset="0"/>
      <p:regular r:id="rId21"/>
    </p:embeddedFont>
    <p:embeddedFont>
      <p:font typeface="Epilogue" charset="0"/>
      <p:regular r:id="rId22"/>
    </p:embeddedFont>
    <p:embeddedFont>
      <p:font typeface="Epilogue" charset="0"/>
      <p:regular r:id="rId23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 showGuides="1">
      <p:cViewPr varScale="1">
        <p:scale>
          <a:sx n="136" d="100"/>
          <a:sy n="136" d="100"/>
        </p:scale>
        <p:origin x="216" y="312"/>
      </p:cViewPr>
      <p:guideLst>
        <p:guide orient="horz" pos="2592"/>
        <p:guide pos="460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3" Type="http://schemas.openxmlformats.org/officeDocument/2006/relationships/font" Target="fonts/font8.fntdata"/><Relationship Id="rId22" Type="http://schemas.openxmlformats.org/officeDocument/2006/relationships/font" Target="fonts/font7.fntdata"/><Relationship Id="rId21" Type="http://schemas.openxmlformats.org/officeDocument/2006/relationships/font" Target="fonts/font6.fntdata"/><Relationship Id="rId20" Type="http://schemas.openxmlformats.org/officeDocument/2006/relationships/font" Target="fonts/font5.fntdata"/><Relationship Id="rId2" Type="http://schemas.openxmlformats.org/officeDocument/2006/relationships/theme" Target="theme/theme1.xml"/><Relationship Id="rId19" Type="http://schemas.openxmlformats.org/officeDocument/2006/relationships/font" Target="fonts/font4.fntdata"/><Relationship Id="rId18" Type="http://schemas.openxmlformats.org/officeDocument/2006/relationships/font" Target="fonts/font3.fntdata"/><Relationship Id="rId17" Type="http://schemas.openxmlformats.org/officeDocument/2006/relationships/font" Target="fonts/font2.fntdata"/><Relationship Id="rId16" Type="http://schemas.openxmlformats.org/officeDocument/2006/relationships/font" Target="fonts/font1.fntdata"/><Relationship Id="rId15" Type="http://schemas.openxmlformats.org/officeDocument/2006/relationships/tableStyles" Target="tableStyles.xml"/><Relationship Id="rId14" Type="http://schemas.openxmlformats.org/officeDocument/2006/relationships/viewProps" Target="viewProps.xml"/><Relationship Id="rId13" Type="http://schemas.openxmlformats.org/officeDocument/2006/relationships/presProps" Target="presProps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14:cpLocks xmlns:a14="http://schemas.microsoft.com/office/drawing/2010/main"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14:cpLocks xmlns:a14="http://schemas.microsoft.com/office/drawing/2010/main"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</a:fld>
            <a:endParaRPr lang="en-US"/>
          </a:p>
        </p:txBody>
      </p:sp>
      <p:sp>
        <p:nvSpPr>
          <p:cNvPr id="4" name="Slide Image Placeholder 3"/>
          <p:cNvSpPr>
            <a14:cpLocks xmlns:a14="http://schemas.microsoft.com/office/drawing/2010/main"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14:cpLocks xmlns:a14="http://schemas.microsoft.com/office/drawing/2010/main"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14:cpLocks xmlns:a14="http://schemas.microsoft.com/office/drawing/2010/main"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14:cpLocks xmlns:a14="http://schemas.microsoft.com/office/drawing/2010/main"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14:cpLocks xmlns:a14="http://schemas.microsoft.com/office/drawing/2010/main"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14:cpLocks xmlns:a14="http://schemas.microsoft.com/office/drawing/2010/main"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14:cpLocks xmlns:a14="http://schemas.microsoft.com/office/drawing/2010/main"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14:cpLocks xmlns:a14="http://schemas.microsoft.com/office/drawing/2010/main"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14:cpLocks xmlns:a14="http://schemas.microsoft.com/office/drawing/2010/main"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14:cpLocks xmlns:a14="http://schemas.microsoft.com/office/drawing/2010/main"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14:cpLocks xmlns:a14="http://schemas.microsoft.com/office/drawing/2010/main"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14:cpLocks xmlns:a14="http://schemas.microsoft.com/office/drawing/2010/main"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14:cpLocks xmlns:a14="http://schemas.microsoft.com/office/drawing/2010/main"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14:cpLocks xmlns:a14="http://schemas.microsoft.com/office/drawing/2010/main"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14:cpLocks xmlns:a14="http://schemas.microsoft.com/office/drawing/2010/main"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14:cpLocks xmlns:a14="http://schemas.microsoft.com/office/drawing/2010/main"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14:cpLocks xmlns:a14="http://schemas.microsoft.com/office/drawing/2010/main"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14:cpLocks xmlns:a14="http://schemas.microsoft.com/office/drawing/2010/main"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14:cpLocks xmlns:a14="http://schemas.microsoft.com/office/drawing/2010/main"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14:cpLocks xmlns:a14="http://schemas.microsoft.com/office/drawing/2010/main"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14:cpLocks xmlns:a14="http://schemas.microsoft.com/office/drawing/2010/main"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14:cpLocks xmlns:a14="http://schemas.microsoft.com/office/drawing/2010/main"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14:cpLocks xmlns:a14="http://schemas.microsoft.com/office/drawing/2010/main"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14:cpLocks xmlns:a14="http://schemas.microsoft.com/office/drawing/2010/main"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14:cpLocks xmlns:a14="http://schemas.microsoft.com/office/drawing/2010/main"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14:cpLocks xmlns:a14="http://schemas.microsoft.com/office/drawing/2010/main"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14:cpLocks xmlns:a14="http://schemas.microsoft.com/office/drawing/2010/main"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14:cpLocks xmlns:a14="http://schemas.microsoft.com/office/drawing/2010/main"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14:cpLocks xmlns:a14="http://schemas.microsoft.com/office/drawing/2010/main"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14:cpLocks xmlns:a14="http://schemas.microsoft.com/office/drawing/2010/main"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14:cpLocks xmlns:a14="http://schemas.microsoft.com/office/drawing/2010/main"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4.png"/><Relationship Id="rId1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8.xml"/><Relationship Id="rId4" Type="http://schemas.openxmlformats.org/officeDocument/2006/relationships/image" Target="../media/image14.png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9.xml"/><Relationship Id="rId2" Type="http://schemas.openxmlformats.org/officeDocument/2006/relationships/image" Target="../media/image4.png"/><Relationship Id="rId1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011204"/>
            <a:ext cx="7556421" cy="212633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0"/>
                <a:cs typeface="Fraunces Medium" pitchFamily="34" charset="0"/>
              </a:rPr>
              <a:t>Hospital Management and Availability Checking System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477703"/>
            <a:ext cx="7556421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0"/>
                <a:cs typeface="Epilogue" pitchFamily="34" charset="0"/>
              </a:rPr>
              <a:t>This system aims to streamline hospital operations, improve patient care, and enhance staff productivity through real-time data tracking and analysis.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5838468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7810" y="5846088"/>
            <a:ext cx="347663" cy="34766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756440" y="5821561"/>
            <a:ext cx="2319338" cy="39683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EBECEF"/>
                </a:solidFill>
                <a:latin typeface="Epilogue Bold" pitchFamily="34" charset="0"/>
                <a:ea typeface="Epilogue Bold" pitchFamily="34" charset="0"/>
                <a:cs typeface="Epilogue Bold" pitchFamily="34" charset="0"/>
              </a:rPr>
              <a:t>by adarsh tiwari</a:t>
            </a:r>
            <a:endParaRPr lang="en-US" sz="2200" dirty="0"/>
          </a:p>
        </p:txBody>
      </p:sp>
      <p:sp>
        <p:nvSpPr>
          <p:cNvPr id="8" name="Text Box 7"/>
          <p:cNvSpPr txBox="1"/>
          <p:nvPr/>
        </p:nvSpPr>
        <p:spPr>
          <a:xfrm flipV="1">
            <a:off x="12790170" y="7478395"/>
            <a:ext cx="1849755" cy="75120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txBody>
          <a:bodyPr wrap="square" rtlCol="0">
            <a:noAutofit/>
          </a:bodyPr>
          <a:p>
            <a:pPr>
              <a:lnSpc>
                <a:spcPct val="100000"/>
              </a:lnSpc>
            </a:pPr>
            <a:r>
              <a:rPr lang="en-AU" altLang="en-US" sz="2400"/>
              <a:t> </a:t>
            </a:r>
            <a:endParaRPr lang="en-AU" altLang="en-US" sz="2400"/>
          </a:p>
        </p:txBody>
      </p:sp>
      <p:pic>
        <p:nvPicPr>
          <p:cNvPr id="11" name="Picture 10" descr="2024-11-05 12:15:51.95400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10695" y="6653530"/>
            <a:ext cx="2637155" cy="157607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748189"/>
            <a:ext cx="7556421" cy="141755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0"/>
                <a:cs typeface="Fraunces Medium" pitchFamily="34" charset="0"/>
              </a:rPr>
              <a:t>Introducing the Hospital Management System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76105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70955" y="2846070"/>
            <a:ext cx="155972" cy="34028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EBECEF"/>
                </a:solidFill>
                <a:latin typeface="Fraunces Medium" pitchFamily="34" charset="0"/>
                <a:ea typeface="Fraunces Medium" pitchFamily="34" charset="0"/>
                <a:cs typeface="Fraunces Medium" pitchFamily="34" charset="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2761059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0"/>
                <a:cs typeface="Fraunces Medium" pitchFamily="34" charset="0"/>
              </a:rPr>
              <a:t>Real-Time Tracking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906" y="3251478"/>
            <a:ext cx="2927747" cy="217741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0"/>
                <a:cs typeface="Epilogue" pitchFamily="34" charset="0"/>
              </a:rPr>
              <a:t>The system monitors patient flow, bed availability, and staff schedules in real-time to optimize resource allocation.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4685467" y="276105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4837509" y="2846070"/>
            <a:ext cx="206216" cy="34028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EBECEF"/>
                </a:solidFill>
                <a:latin typeface="Fraunces Medium" pitchFamily="34" charset="0"/>
                <a:ea typeface="Fraunces Medium" pitchFamily="34" charset="0"/>
                <a:cs typeface="Fraunces Medium" pitchFamily="34" charset="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422583" y="2761059"/>
            <a:ext cx="2927747" cy="7086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0"/>
                <a:cs typeface="Fraunces Medium" pitchFamily="34" charset="0"/>
              </a:rPr>
              <a:t>Data-Driven Decisions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422583" y="3605808"/>
            <a:ext cx="2927747" cy="217741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0"/>
                <a:cs typeface="Epilogue" pitchFamily="34" charset="0"/>
              </a:rPr>
              <a:t>Comprehensive analytics provide hospitals with insights to improve operations, patient outcomes, and overall efficiency.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93790" y="626518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955000" y="6350198"/>
            <a:ext cx="187881" cy="34028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EBECEF"/>
                </a:solidFill>
                <a:latin typeface="Fraunces Medium" pitchFamily="34" charset="0"/>
                <a:ea typeface="Fraunces Medium" pitchFamily="34" charset="0"/>
                <a:cs typeface="Fraunces Medium" pitchFamily="34" charset="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530906" y="6265188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0"/>
                <a:cs typeface="Fraunces Medium" pitchFamily="34" charset="0"/>
              </a:rPr>
              <a:t>Improved Access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530906" y="6755606"/>
            <a:ext cx="6819305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0"/>
                <a:cs typeface="Epilogue" pitchFamily="34" charset="0"/>
              </a:rPr>
              <a:t>Patients can easily check bed availability and wait times, enhancing their experience and satisfaction.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58509"/>
            <a:ext cx="11116747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0"/>
                <a:cs typeface="Fraunces Medium" pitchFamily="34" charset="0"/>
              </a:rPr>
              <a:t>Pros of the Hospital Management System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634264"/>
            <a:ext cx="3062407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Fraunces Medium" pitchFamily="34" charset="0"/>
                <a:ea typeface="Fraunces Medium" pitchFamily="34" charset="0"/>
                <a:cs typeface="Fraunces Medium" pitchFamily="34" charset="0"/>
              </a:rPr>
              <a:t>Improved Patient Care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215408"/>
            <a:ext cx="3978116" cy="145161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0"/>
                <a:cs typeface="Epilogue" pitchFamily="34" charset="0"/>
              </a:rPr>
              <a:t>The system enables hospitals to respond quickly to patient needs, prioritize cases, and ensure timely treatment.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634264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Fraunces Medium" pitchFamily="34" charset="0"/>
                <a:ea typeface="Fraunces Medium" pitchFamily="34" charset="0"/>
                <a:cs typeface="Fraunces Medium" pitchFamily="34" charset="0"/>
              </a:rPr>
              <a:t>Increased Efficiency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215408"/>
            <a:ext cx="3978116" cy="145161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0"/>
                <a:cs typeface="Epilogue" pitchFamily="34" charset="0"/>
              </a:rPr>
              <a:t>By optimizing resource allocation and reducing wait times, the system boosts overall hospital productivity.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634264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Fraunces Medium" pitchFamily="34" charset="0"/>
                <a:ea typeface="Fraunces Medium" pitchFamily="34" charset="0"/>
                <a:cs typeface="Fraunces Medium" pitchFamily="34" charset="0"/>
              </a:rPr>
              <a:t>Cost Savings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215408"/>
            <a:ext cx="3978116" cy="145161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0"/>
                <a:cs typeface="Epilogue" pitchFamily="34" charset="0"/>
              </a:rPr>
              <a:t>Efficient management of beds, staff, and supplies can lead to significant cost reductions for hospitals.</a:t>
            </a:r>
            <a:endParaRPr lang="en-US" sz="1750" dirty="0"/>
          </a:p>
        </p:txBody>
      </p:sp>
      <p:sp>
        <p:nvSpPr>
          <p:cNvPr id="9" name="Text Box 8"/>
          <p:cNvSpPr txBox="1"/>
          <p:nvPr/>
        </p:nvSpPr>
        <p:spPr>
          <a:xfrm flipV="1">
            <a:off x="12790170" y="7478395"/>
            <a:ext cx="1849755" cy="75120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txBody>
          <a:bodyPr wrap="square" rtlCol="0">
            <a:noAutofit/>
          </a:bodyPr>
          <a:p>
            <a:pPr>
              <a:lnSpc>
                <a:spcPct val="100000"/>
              </a:lnSpc>
            </a:pPr>
            <a:r>
              <a:rPr lang="en-AU" altLang="en-US" sz="2400"/>
              <a:t> </a:t>
            </a:r>
            <a:endParaRPr lang="en-AU" altLang="en-US" sz="2400"/>
          </a:p>
        </p:txBody>
      </p:sp>
      <p:pic>
        <p:nvPicPr>
          <p:cNvPr id="11" name="Picture 10" descr="2024-11-05 12:15:51.95400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910695" y="6653530"/>
            <a:ext cx="2637155" cy="157607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93088"/>
            <a:ext cx="7556421" cy="141755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0"/>
                <a:cs typeface="Fraunces Medium" pitchFamily="34" charset="0"/>
              </a:rPr>
              <a:t>Potential Drawbacks of the System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650808"/>
            <a:ext cx="3664863" cy="2410897"/>
          </a:xfrm>
          <a:prstGeom prst="roundRect">
            <a:avLst>
              <a:gd name="adj" fmla="val 3952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8224" y="2885242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0"/>
                <a:cs typeface="Fraunces Medium" pitchFamily="34" charset="0"/>
              </a:rPr>
              <a:t>Privacy Concerns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8224" y="3375660"/>
            <a:ext cx="3195995" cy="145161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0"/>
                <a:cs typeface="Epilogue" pitchFamily="34" charset="0"/>
              </a:rPr>
              <a:t>Handling sensitive patient data requires robust security measures to protect individual privacy.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2650808"/>
            <a:ext cx="3664863" cy="2410897"/>
          </a:xfrm>
          <a:prstGeom prst="roundRect">
            <a:avLst>
              <a:gd name="adj" fmla="val 3952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919901" y="2885242"/>
            <a:ext cx="2997518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0"/>
                <a:cs typeface="Fraunces Medium" pitchFamily="34" charset="0"/>
              </a:rPr>
              <a:t>Implementation Costs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9901" y="3375660"/>
            <a:ext cx="3195995" cy="145161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0"/>
                <a:cs typeface="Epilogue" pitchFamily="34" charset="0"/>
              </a:rPr>
              <a:t>Deploying the system may require significant initial investments in hardware, software, and training.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288518"/>
            <a:ext cx="7556421" cy="2047994"/>
          </a:xfrm>
          <a:prstGeom prst="roundRect">
            <a:avLst>
              <a:gd name="adj" fmla="val 4652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28224" y="5522952"/>
            <a:ext cx="34448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0"/>
                <a:cs typeface="Fraunces Medium" pitchFamily="34" charset="0"/>
              </a:rPr>
              <a:t>Technological Challenges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8224" y="6013371"/>
            <a:ext cx="7087553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0"/>
                <a:cs typeface="Epilogue" pitchFamily="34" charset="0"/>
              </a:rPr>
              <a:t>Integrating the system with existing hospital infrastructure and maintaining real-time data accuracy can pose technical hurdles.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06847" y="674013"/>
            <a:ext cx="7703106" cy="128635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5050"/>
              </a:lnSpc>
              <a:buNone/>
            </a:pPr>
            <a:r>
              <a:rPr lang="en-US" sz="4050" dirty="0">
                <a:solidFill>
                  <a:srgbClr val="FFFFFF"/>
                </a:solidFill>
                <a:latin typeface="Fraunces Medium" pitchFamily="34" charset="0"/>
                <a:ea typeface="Fraunces Medium" pitchFamily="34" charset="0"/>
                <a:cs typeface="Fraunces Medium" pitchFamily="34" charset="0"/>
              </a:rPr>
              <a:t>Integrating the Hospital Management System</a:t>
            </a:r>
            <a:endParaRPr lang="en-US" sz="4050" dirty="0"/>
          </a:p>
        </p:txBody>
      </p:sp>
      <p:sp>
        <p:nvSpPr>
          <p:cNvPr id="4" name="Shape 1"/>
          <p:cNvSpPr/>
          <p:nvPr/>
        </p:nvSpPr>
        <p:spPr>
          <a:xfrm>
            <a:off x="6504146" y="2269093"/>
            <a:ext cx="22860" cy="5286375"/>
          </a:xfrm>
          <a:prstGeom prst="roundRect">
            <a:avLst>
              <a:gd name="adj" fmla="val 378194"/>
            </a:avLst>
          </a:prstGeom>
          <a:solidFill>
            <a:srgbClr val="414A70"/>
          </a:solidFill>
        </p:spPr>
      </p:sp>
      <p:sp>
        <p:nvSpPr>
          <p:cNvPr id="5" name="Shape 2"/>
          <p:cNvSpPr/>
          <p:nvPr/>
        </p:nvSpPr>
        <p:spPr>
          <a:xfrm>
            <a:off x="6724233" y="2720578"/>
            <a:ext cx="720447" cy="22860"/>
          </a:xfrm>
          <a:prstGeom prst="roundRect">
            <a:avLst>
              <a:gd name="adj" fmla="val 378194"/>
            </a:avLst>
          </a:prstGeom>
          <a:solidFill>
            <a:srgbClr val="414A70"/>
          </a:solidFill>
        </p:spPr>
      </p:sp>
      <p:sp>
        <p:nvSpPr>
          <p:cNvPr id="6" name="Shape 3"/>
          <p:cNvSpPr/>
          <p:nvPr/>
        </p:nvSpPr>
        <p:spPr>
          <a:xfrm>
            <a:off x="6284059" y="2500551"/>
            <a:ext cx="463034" cy="463034"/>
          </a:xfrm>
          <a:prstGeom prst="roundRect">
            <a:avLst>
              <a:gd name="adj" fmla="val 18671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444794" y="2577703"/>
            <a:ext cx="141565" cy="30872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EBECEF"/>
                </a:solidFill>
                <a:latin typeface="Fraunces Medium" pitchFamily="34" charset="0"/>
                <a:ea typeface="Fraunces Medium" pitchFamily="34" charset="0"/>
                <a:cs typeface="Fraunces Medium" pitchFamily="34" charset="0"/>
              </a:rPr>
              <a:t>1</a:t>
            </a:r>
            <a:endParaRPr lang="en-US" sz="2400" dirty="0"/>
          </a:p>
        </p:txBody>
      </p:sp>
      <p:sp>
        <p:nvSpPr>
          <p:cNvPr id="8" name="Text 5"/>
          <p:cNvSpPr/>
          <p:nvPr/>
        </p:nvSpPr>
        <p:spPr>
          <a:xfrm>
            <a:off x="7647623" y="2474833"/>
            <a:ext cx="2918817" cy="32158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EBECEF"/>
                </a:solidFill>
                <a:latin typeface="Fraunces Medium" pitchFamily="34" charset="0"/>
                <a:ea typeface="Fraunces Medium" pitchFamily="34" charset="0"/>
                <a:cs typeface="Fraunces Medium" pitchFamily="34" charset="0"/>
              </a:rPr>
              <a:t>Assess Current Systems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7647623" y="2919889"/>
            <a:ext cx="6262330" cy="65865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BECEF"/>
                </a:solidFill>
                <a:latin typeface="Epilogue" pitchFamily="34" charset="0"/>
                <a:ea typeface="Epilogue" pitchFamily="34" charset="0"/>
                <a:cs typeface="Epilogue" pitchFamily="34" charset="0"/>
              </a:rPr>
              <a:t>Evaluate existing hospital infrastructure and identify areas for integration with the new management system.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6724233" y="4441508"/>
            <a:ext cx="720447" cy="22860"/>
          </a:xfrm>
          <a:prstGeom prst="roundRect">
            <a:avLst>
              <a:gd name="adj" fmla="val 378194"/>
            </a:avLst>
          </a:prstGeom>
          <a:solidFill>
            <a:srgbClr val="414A70"/>
          </a:solidFill>
        </p:spPr>
      </p:sp>
      <p:sp>
        <p:nvSpPr>
          <p:cNvPr id="11" name="Shape 8"/>
          <p:cNvSpPr/>
          <p:nvPr/>
        </p:nvSpPr>
        <p:spPr>
          <a:xfrm>
            <a:off x="6284059" y="4221480"/>
            <a:ext cx="463034" cy="463034"/>
          </a:xfrm>
          <a:prstGeom prst="roundRect">
            <a:avLst>
              <a:gd name="adj" fmla="val 18671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421934" y="4298633"/>
            <a:ext cx="187166" cy="30872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EBECEF"/>
                </a:solidFill>
                <a:latin typeface="Fraunces Medium" pitchFamily="34" charset="0"/>
                <a:ea typeface="Fraunces Medium" pitchFamily="34" charset="0"/>
                <a:cs typeface="Fraunces Medium" pitchFamily="34" charset="0"/>
              </a:rPr>
              <a:t>2</a:t>
            </a:r>
            <a:endParaRPr lang="en-US" sz="2400" dirty="0"/>
          </a:p>
        </p:txBody>
      </p:sp>
      <p:sp>
        <p:nvSpPr>
          <p:cNvPr id="13" name="Text 10"/>
          <p:cNvSpPr/>
          <p:nvPr/>
        </p:nvSpPr>
        <p:spPr>
          <a:xfrm>
            <a:off x="7647623" y="4195763"/>
            <a:ext cx="3070384" cy="32158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EBECEF"/>
                </a:solidFill>
                <a:latin typeface="Fraunces Medium" pitchFamily="34" charset="0"/>
                <a:ea typeface="Fraunces Medium" pitchFamily="34" charset="0"/>
                <a:cs typeface="Fraunces Medium" pitchFamily="34" charset="0"/>
              </a:rPr>
              <a:t>Develop Integration Plan</a:t>
            </a:r>
            <a:endParaRPr lang="en-US" sz="2000" dirty="0"/>
          </a:p>
        </p:txBody>
      </p:sp>
      <p:sp>
        <p:nvSpPr>
          <p:cNvPr id="14" name="Text 11"/>
          <p:cNvSpPr/>
          <p:nvPr/>
        </p:nvSpPr>
        <p:spPr>
          <a:xfrm>
            <a:off x="7647623" y="4640818"/>
            <a:ext cx="6262330" cy="98798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BECEF"/>
                </a:solidFill>
                <a:latin typeface="Epilogue" pitchFamily="34" charset="0"/>
                <a:ea typeface="Epilogue" pitchFamily="34" charset="0"/>
                <a:cs typeface="Epilogue" pitchFamily="34" charset="0"/>
              </a:rPr>
              <a:t>Create a comprehensive plan to seamlessly incorporate the new system while minimizing disruptions to hospital operations.</a:t>
            </a: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6724233" y="6491764"/>
            <a:ext cx="720447" cy="22860"/>
          </a:xfrm>
          <a:prstGeom prst="roundRect">
            <a:avLst>
              <a:gd name="adj" fmla="val 378194"/>
            </a:avLst>
          </a:prstGeom>
          <a:solidFill>
            <a:srgbClr val="414A70"/>
          </a:solidFill>
        </p:spPr>
      </p:sp>
      <p:sp>
        <p:nvSpPr>
          <p:cNvPr id="16" name="Shape 13"/>
          <p:cNvSpPr/>
          <p:nvPr/>
        </p:nvSpPr>
        <p:spPr>
          <a:xfrm>
            <a:off x="6284059" y="6271736"/>
            <a:ext cx="463034" cy="463034"/>
          </a:xfrm>
          <a:prstGeom prst="roundRect">
            <a:avLst>
              <a:gd name="adj" fmla="val 18671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6430268" y="6348889"/>
            <a:ext cx="170497" cy="30872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EBECEF"/>
                </a:solidFill>
                <a:latin typeface="Fraunces Medium" pitchFamily="34" charset="0"/>
                <a:ea typeface="Fraunces Medium" pitchFamily="34" charset="0"/>
                <a:cs typeface="Fraunces Medium" pitchFamily="34" charset="0"/>
              </a:rPr>
              <a:t>3</a:t>
            </a:r>
            <a:endParaRPr lang="en-US" sz="2400" dirty="0"/>
          </a:p>
        </p:txBody>
      </p:sp>
      <p:sp>
        <p:nvSpPr>
          <p:cNvPr id="18" name="Text 15"/>
          <p:cNvSpPr/>
          <p:nvPr/>
        </p:nvSpPr>
        <p:spPr>
          <a:xfrm>
            <a:off x="7647623" y="6246019"/>
            <a:ext cx="2573060" cy="32158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EBECEF"/>
                </a:solidFill>
                <a:latin typeface="Fraunces Medium" pitchFamily="34" charset="0"/>
                <a:ea typeface="Fraunces Medium" pitchFamily="34" charset="0"/>
                <a:cs typeface="Fraunces Medium" pitchFamily="34" charset="0"/>
              </a:rPr>
              <a:t>Implement and Test</a:t>
            </a:r>
            <a:endParaRPr lang="en-US" sz="2000" dirty="0"/>
          </a:p>
        </p:txBody>
      </p:sp>
      <p:sp>
        <p:nvSpPr>
          <p:cNvPr id="19" name="Text 16"/>
          <p:cNvSpPr/>
          <p:nvPr/>
        </p:nvSpPr>
        <p:spPr>
          <a:xfrm>
            <a:off x="7647623" y="6691074"/>
            <a:ext cx="6262330" cy="65865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BECEF"/>
                </a:solidFill>
                <a:latin typeface="Epilogue" pitchFamily="34" charset="0"/>
                <a:ea typeface="Epilogue" pitchFamily="34" charset="0"/>
                <a:cs typeface="Epilogue" pitchFamily="34" charset="0"/>
              </a:rPr>
              <a:t>Gradually roll out the system, conducting thorough testing and making necessary adjustments along the way.</a:t>
            </a:r>
            <a:endParaRPr lang="en-US" sz="1600" dirty="0"/>
          </a:p>
        </p:txBody>
      </p:sp>
      <p:pic>
        <p:nvPicPr>
          <p:cNvPr id="20" name="Picture 19" descr="2024-11-05 12:15:51.95400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80340" y="7232650"/>
            <a:ext cx="1667510" cy="99695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412" y="774621"/>
            <a:ext cx="7298769" cy="56102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4400"/>
              </a:lnSpc>
              <a:buNone/>
            </a:pPr>
            <a:r>
              <a:rPr lang="en-US" sz="3500" dirty="0">
                <a:solidFill>
                  <a:srgbClr val="FFFFFF"/>
                </a:solidFill>
                <a:latin typeface="Fraunces Medium" pitchFamily="34" charset="0"/>
                <a:ea typeface="Fraunces Medium" pitchFamily="34" charset="0"/>
                <a:cs typeface="Fraunces Medium" pitchFamily="34" charset="0"/>
              </a:rPr>
              <a:t>Ensuring Smooth Implementation</a:t>
            </a:r>
            <a:endParaRPr lang="en-US" sz="35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412" y="1604963"/>
            <a:ext cx="448866" cy="44886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8412" y="2233374"/>
            <a:ext cx="2244328" cy="28051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Fraunces Medium" pitchFamily="34" charset="0"/>
                <a:ea typeface="Fraunces Medium" pitchFamily="34" charset="0"/>
                <a:cs typeface="Fraunces Medium" pitchFamily="34" charset="0"/>
              </a:rPr>
              <a:t>User Training</a:t>
            </a:r>
            <a:endParaRPr lang="en-US" sz="1750" dirty="0"/>
          </a:p>
        </p:txBody>
      </p:sp>
      <p:sp>
        <p:nvSpPr>
          <p:cNvPr id="6" name="Text 2"/>
          <p:cNvSpPr/>
          <p:nvPr/>
        </p:nvSpPr>
        <p:spPr>
          <a:xfrm>
            <a:off x="628412" y="2621518"/>
            <a:ext cx="7887176" cy="57435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EBECEF"/>
                </a:solidFill>
                <a:latin typeface="Epilogue" pitchFamily="34" charset="0"/>
                <a:ea typeface="Epilogue" pitchFamily="34" charset="0"/>
                <a:cs typeface="Epilogue" pitchFamily="34" charset="0"/>
              </a:rPr>
              <a:t>Provide comprehensive training to hospital staff to familiarize them with the new system and its features.</a:t>
            </a:r>
            <a:endParaRPr lang="en-US" sz="14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412" y="3734514"/>
            <a:ext cx="448866" cy="44886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28412" y="4362926"/>
            <a:ext cx="2254806" cy="28051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Fraunces Medium" pitchFamily="34" charset="0"/>
                <a:ea typeface="Fraunces Medium" pitchFamily="34" charset="0"/>
                <a:cs typeface="Fraunces Medium" pitchFamily="34" charset="0"/>
              </a:rPr>
              <a:t>Change Management</a:t>
            </a:r>
            <a:endParaRPr lang="en-US" sz="1750" dirty="0"/>
          </a:p>
        </p:txBody>
      </p:sp>
      <p:sp>
        <p:nvSpPr>
          <p:cNvPr id="9" name="Text 4"/>
          <p:cNvSpPr/>
          <p:nvPr/>
        </p:nvSpPr>
        <p:spPr>
          <a:xfrm>
            <a:off x="628412" y="4751070"/>
            <a:ext cx="7887176" cy="57435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EBECEF"/>
                </a:solidFill>
                <a:latin typeface="Epilogue" pitchFamily="34" charset="0"/>
                <a:ea typeface="Epilogue" pitchFamily="34" charset="0"/>
                <a:cs typeface="Epilogue" pitchFamily="34" charset="0"/>
              </a:rPr>
              <a:t>Develop effective strategies to address user concerns and facilitate a smooth transition to the new system.</a:t>
            </a:r>
            <a:endParaRPr lang="en-US" sz="14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412" y="5864066"/>
            <a:ext cx="448866" cy="44886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28412" y="6492478"/>
            <a:ext cx="2761893" cy="28051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Fraunces Medium" pitchFamily="34" charset="0"/>
                <a:ea typeface="Fraunces Medium" pitchFamily="34" charset="0"/>
                <a:cs typeface="Fraunces Medium" pitchFamily="34" charset="0"/>
              </a:rPr>
              <a:t>Continuous Improvement</a:t>
            </a:r>
            <a:endParaRPr lang="en-US" sz="1750" dirty="0"/>
          </a:p>
        </p:txBody>
      </p:sp>
      <p:sp>
        <p:nvSpPr>
          <p:cNvPr id="12" name="Text 6"/>
          <p:cNvSpPr/>
          <p:nvPr/>
        </p:nvSpPr>
        <p:spPr>
          <a:xfrm>
            <a:off x="628412" y="6880622"/>
            <a:ext cx="7887176" cy="57435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EBECEF"/>
                </a:solidFill>
                <a:latin typeface="Epilogue" pitchFamily="34" charset="0"/>
                <a:ea typeface="Epilogue" pitchFamily="34" charset="0"/>
                <a:cs typeface="Epilogue" pitchFamily="34" charset="0"/>
              </a:rPr>
              <a:t>Regularly monitor user feedback and system performance, making iterative enhancements to optimize the system.</a:t>
            </a:r>
            <a:endParaRPr lang="en-US" sz="14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5330" y="678418"/>
            <a:ext cx="7673340" cy="131325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5150"/>
              </a:lnSpc>
              <a:buNone/>
            </a:pPr>
            <a:r>
              <a:rPr lang="en-US" sz="4100" dirty="0">
                <a:solidFill>
                  <a:srgbClr val="FFFFFF"/>
                </a:solidFill>
                <a:latin typeface="Fraunces Medium" pitchFamily="34" charset="0"/>
                <a:ea typeface="Fraunces Medium" pitchFamily="34" charset="0"/>
                <a:cs typeface="Fraunces Medium" pitchFamily="34" charset="0"/>
              </a:rPr>
              <a:t>Safeguarding Data and Compliance</a:t>
            </a:r>
            <a:endParaRPr lang="en-US" sz="41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330" y="2306717"/>
            <a:ext cx="1050488" cy="168068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100858" y="2516743"/>
            <a:ext cx="2626162" cy="32825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EBECEF"/>
                </a:solidFill>
                <a:latin typeface="Fraunces Medium" pitchFamily="34" charset="0"/>
                <a:ea typeface="Fraunces Medium" pitchFamily="34" charset="0"/>
                <a:cs typeface="Fraunces Medium" pitchFamily="34" charset="0"/>
              </a:rPr>
              <a:t>Data Encryption</a:t>
            </a:r>
            <a:endParaRPr lang="en-US" sz="2050" dirty="0"/>
          </a:p>
        </p:txBody>
      </p:sp>
      <p:sp>
        <p:nvSpPr>
          <p:cNvPr id="6" name="Text 2"/>
          <p:cNvSpPr/>
          <p:nvPr/>
        </p:nvSpPr>
        <p:spPr>
          <a:xfrm>
            <a:off x="2100858" y="2970967"/>
            <a:ext cx="6307812" cy="67246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EBECEF"/>
                </a:solidFill>
                <a:latin typeface="Epilogue" pitchFamily="34" charset="0"/>
                <a:ea typeface="Epilogue" pitchFamily="34" charset="0"/>
                <a:cs typeface="Epilogue" pitchFamily="34" charset="0"/>
              </a:rPr>
              <a:t>Implement robust encryption algorithms to protect sensitive patient information from unauthorized access.</a:t>
            </a:r>
            <a:endParaRPr lang="en-US" sz="16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330" y="3987403"/>
            <a:ext cx="1050488" cy="188297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100858" y="4197429"/>
            <a:ext cx="2626162" cy="32825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EBECEF"/>
                </a:solidFill>
                <a:latin typeface="Fraunces Medium" pitchFamily="34" charset="0"/>
                <a:ea typeface="Fraunces Medium" pitchFamily="34" charset="0"/>
                <a:cs typeface="Fraunces Medium" pitchFamily="34" charset="0"/>
              </a:rPr>
              <a:t>Access Controls</a:t>
            </a:r>
            <a:endParaRPr lang="en-US" sz="2050" dirty="0"/>
          </a:p>
        </p:txBody>
      </p:sp>
      <p:sp>
        <p:nvSpPr>
          <p:cNvPr id="9" name="Text 4"/>
          <p:cNvSpPr/>
          <p:nvPr/>
        </p:nvSpPr>
        <p:spPr>
          <a:xfrm>
            <a:off x="2100858" y="4651653"/>
            <a:ext cx="6307812" cy="100869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EBECEF"/>
                </a:solidFill>
                <a:latin typeface="Epilogue" pitchFamily="34" charset="0"/>
                <a:ea typeface="Epilogue" pitchFamily="34" charset="0"/>
                <a:cs typeface="Epilogue" pitchFamily="34" charset="0"/>
              </a:rPr>
              <a:t>Establish strict user authentication and authorization protocols to ensure data is only accessed by authorized personnel.</a:t>
            </a:r>
            <a:endParaRPr lang="en-US" sz="16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330" y="5870377"/>
            <a:ext cx="1050488" cy="168068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100858" y="6080403"/>
            <a:ext cx="2944773" cy="32825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EBECEF"/>
                </a:solidFill>
                <a:latin typeface="Fraunces Medium" pitchFamily="34" charset="0"/>
                <a:ea typeface="Fraunces Medium" pitchFamily="34" charset="0"/>
                <a:cs typeface="Fraunces Medium" pitchFamily="34" charset="0"/>
              </a:rPr>
              <a:t>Regulatory Compliance</a:t>
            </a:r>
            <a:endParaRPr lang="en-US" sz="2050" dirty="0"/>
          </a:p>
        </p:txBody>
      </p:sp>
      <p:sp>
        <p:nvSpPr>
          <p:cNvPr id="12" name="Text 6"/>
          <p:cNvSpPr/>
          <p:nvPr/>
        </p:nvSpPr>
        <p:spPr>
          <a:xfrm>
            <a:off x="2100858" y="6534626"/>
            <a:ext cx="6307812" cy="67246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EBECEF"/>
                </a:solidFill>
                <a:latin typeface="Epilogue" pitchFamily="34" charset="0"/>
                <a:ea typeface="Epilogue" pitchFamily="34" charset="0"/>
                <a:cs typeface="Epilogue" pitchFamily="34" charset="0"/>
              </a:rPr>
              <a:t>Ensure the system meets all relevant healthcare data privacy and security regulations, such as HIPAA.</a:t>
            </a:r>
            <a:endParaRPr lang="en-US" sz="16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699629"/>
            <a:ext cx="8386763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0"/>
                <a:cs typeface="Fraunces Medium" pitchFamily="34" charset="0"/>
              </a:rPr>
              <a:t>Measuring the System's Impact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4748570"/>
            <a:ext cx="13042821" cy="2616518"/>
          </a:xfrm>
          <a:prstGeom prst="roundRect">
            <a:avLst>
              <a:gd name="adj" fmla="val 3641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801410" y="4756190"/>
            <a:ext cx="13026271" cy="650319"/>
          </a:xfrm>
          <a:prstGeom prst="rect">
            <a:avLst/>
          </a:prstGeom>
          <a:solidFill>
            <a:srgbClr val="FFFFFF">
              <a:alpha val="4000"/>
            </a:srgbClr>
          </a:solidFill>
        </p:spPr>
      </p:sp>
      <p:sp>
        <p:nvSpPr>
          <p:cNvPr id="6" name="Text 3"/>
          <p:cNvSpPr/>
          <p:nvPr/>
        </p:nvSpPr>
        <p:spPr>
          <a:xfrm>
            <a:off x="1029653" y="4899898"/>
            <a:ext cx="3884176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0"/>
                <a:cs typeface="Epilogue" pitchFamily="34" charset="0"/>
              </a:rPr>
              <a:t>Key Performance Indicators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375077" y="4899898"/>
            <a:ext cx="3880366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0"/>
                <a:cs typeface="Epilogue" pitchFamily="34" charset="0"/>
              </a:rPr>
              <a:t>Baseline Metrics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9716691" y="4899898"/>
            <a:ext cx="3884176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0"/>
                <a:cs typeface="Epilogue" pitchFamily="34" charset="0"/>
              </a:rPr>
              <a:t>Target Improvements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801410" y="5406509"/>
            <a:ext cx="13026271" cy="650319"/>
          </a:xfrm>
          <a:prstGeom prst="rect">
            <a:avLst/>
          </a:prstGeom>
          <a:solidFill>
            <a:srgbClr val="000000">
              <a:alpha val="4000"/>
            </a:srgbClr>
          </a:solidFill>
        </p:spPr>
      </p:sp>
      <p:sp>
        <p:nvSpPr>
          <p:cNvPr id="10" name="Text 7"/>
          <p:cNvSpPr/>
          <p:nvPr/>
        </p:nvSpPr>
        <p:spPr>
          <a:xfrm>
            <a:off x="1029653" y="5550218"/>
            <a:ext cx="3884176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0"/>
                <a:cs typeface="Epilogue" pitchFamily="34" charset="0"/>
              </a:rPr>
              <a:t>Patient Satisfaction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5375077" y="5550218"/>
            <a:ext cx="3880366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0"/>
                <a:cs typeface="Epilogue" pitchFamily="34" charset="0"/>
              </a:rPr>
              <a:t>85%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9716691" y="5550218"/>
            <a:ext cx="3884176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0"/>
                <a:cs typeface="Epilogue" pitchFamily="34" charset="0"/>
              </a:rPr>
              <a:t>90%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801410" y="6056828"/>
            <a:ext cx="13026271" cy="650319"/>
          </a:xfrm>
          <a:prstGeom prst="rect">
            <a:avLst/>
          </a:prstGeom>
          <a:solidFill>
            <a:srgbClr val="FFFFFF">
              <a:alpha val="4000"/>
            </a:srgbClr>
          </a:solidFill>
        </p:spPr>
      </p:sp>
      <p:sp>
        <p:nvSpPr>
          <p:cNvPr id="14" name="Text 11"/>
          <p:cNvSpPr/>
          <p:nvPr/>
        </p:nvSpPr>
        <p:spPr>
          <a:xfrm>
            <a:off x="1029653" y="6200537"/>
            <a:ext cx="3884176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0"/>
                <a:cs typeface="Epilogue" pitchFamily="34" charset="0"/>
              </a:rPr>
              <a:t>Staff Productivity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5375077" y="6200537"/>
            <a:ext cx="3880366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0"/>
                <a:cs typeface="Epilogue" pitchFamily="34" charset="0"/>
              </a:rPr>
              <a:t>78%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9716691" y="6200537"/>
            <a:ext cx="3884176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0"/>
                <a:cs typeface="Epilogue" pitchFamily="34" charset="0"/>
              </a:rPr>
              <a:t>85%</a:t>
            </a:r>
            <a:endParaRPr lang="en-US" sz="1750" dirty="0"/>
          </a:p>
        </p:txBody>
      </p:sp>
      <p:sp>
        <p:nvSpPr>
          <p:cNvPr id="17" name="Shape 14"/>
          <p:cNvSpPr/>
          <p:nvPr/>
        </p:nvSpPr>
        <p:spPr>
          <a:xfrm>
            <a:off x="801410" y="6707148"/>
            <a:ext cx="13026271" cy="650319"/>
          </a:xfrm>
          <a:prstGeom prst="rect">
            <a:avLst/>
          </a:prstGeom>
          <a:solidFill>
            <a:srgbClr val="000000">
              <a:alpha val="4000"/>
            </a:srgbClr>
          </a:solidFill>
        </p:spPr>
      </p:sp>
      <p:sp>
        <p:nvSpPr>
          <p:cNvPr id="18" name="Text 15"/>
          <p:cNvSpPr/>
          <p:nvPr/>
        </p:nvSpPr>
        <p:spPr>
          <a:xfrm>
            <a:off x="1029653" y="6850856"/>
            <a:ext cx="3884176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0"/>
                <a:cs typeface="Epilogue" pitchFamily="34" charset="0"/>
              </a:rPr>
              <a:t>Bed Utilization</a:t>
            </a:r>
            <a:endParaRPr lang="en-US" sz="1750" dirty="0"/>
          </a:p>
        </p:txBody>
      </p:sp>
      <p:sp>
        <p:nvSpPr>
          <p:cNvPr id="19" name="Text 16"/>
          <p:cNvSpPr/>
          <p:nvPr/>
        </p:nvSpPr>
        <p:spPr>
          <a:xfrm>
            <a:off x="5375077" y="6850856"/>
            <a:ext cx="3880366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0"/>
                <a:cs typeface="Epilogue" pitchFamily="34" charset="0"/>
              </a:rPr>
              <a:t>82%</a:t>
            </a:r>
            <a:endParaRPr lang="en-US" sz="1750" dirty="0"/>
          </a:p>
        </p:txBody>
      </p:sp>
      <p:sp>
        <p:nvSpPr>
          <p:cNvPr id="20" name="Text 17"/>
          <p:cNvSpPr/>
          <p:nvPr/>
        </p:nvSpPr>
        <p:spPr>
          <a:xfrm>
            <a:off x="9716691" y="6850856"/>
            <a:ext cx="3884176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0"/>
                <a:cs typeface="Epilogue" pitchFamily="34" charset="0"/>
              </a:rPr>
              <a:t>90%</a:t>
            </a:r>
            <a:endParaRPr lang="en-US" sz="1750" dirty="0"/>
          </a:p>
        </p:txBody>
      </p:sp>
      <p:pic>
        <p:nvPicPr>
          <p:cNvPr id="21" name="Picture 20" descr="2024-11-05 12:15:51.95400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80340" y="7232650"/>
            <a:ext cx="1667510" cy="99695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58509"/>
            <a:ext cx="6454735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0"/>
                <a:cs typeface="Fraunces Medium" pitchFamily="34" charset="0"/>
              </a:rPr>
              <a:t>Balancing the Tradeoffs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634264"/>
            <a:ext cx="295596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Fraunces Medium" pitchFamily="34" charset="0"/>
                <a:ea typeface="Fraunces Medium" pitchFamily="34" charset="0"/>
                <a:cs typeface="Fraunces Medium" pitchFamily="34" charset="0"/>
              </a:rPr>
              <a:t>Weighing the Benefits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215408"/>
            <a:ext cx="3978116" cy="145161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0"/>
                <a:cs typeface="Epilogue" pitchFamily="34" charset="0"/>
              </a:rPr>
              <a:t>The system's potential to improve patient care, increase efficiency, and reduce costs must be carefully considered.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634264"/>
            <a:ext cx="3578304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Fraunces Medium" pitchFamily="34" charset="0"/>
                <a:ea typeface="Fraunces Medium" pitchFamily="34" charset="0"/>
                <a:cs typeface="Fraunces Medium" pitchFamily="34" charset="0"/>
              </a:rPr>
              <a:t>Addressing the Challenges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215408"/>
            <a:ext cx="3978116" cy="145161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0"/>
                <a:cs typeface="Epilogue" pitchFamily="34" charset="0"/>
              </a:rPr>
              <a:t>Proactive measures must be taken to mitigate privacy concerns, manage implementation costs, and overcome technical hurdles.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634264"/>
            <a:ext cx="3086814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Fraunces Medium" pitchFamily="34" charset="0"/>
                <a:ea typeface="Fraunces Medium" pitchFamily="34" charset="0"/>
                <a:cs typeface="Fraunces Medium" pitchFamily="34" charset="0"/>
              </a:rPr>
              <a:t>Continuous Evaluation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215408"/>
            <a:ext cx="3978116" cy="145161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0"/>
                <a:cs typeface="Epilogue" pitchFamily="34" charset="0"/>
              </a:rPr>
              <a:t>Regular performance assessments and a willingness to adapt will ensure the system remains effective and beneficial.</a:t>
            </a:r>
            <a:endParaRPr lang="en-US" sz="1750" dirty="0"/>
          </a:p>
        </p:txBody>
      </p:sp>
      <p:pic>
        <p:nvPicPr>
          <p:cNvPr id="11" name="Picture 10" descr="2024-11-05 12:15:51.95400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910695" y="6653530"/>
            <a:ext cx="2637155" cy="157607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/>
  <PresentationFormat>On-screen Show (16:9)</PresentationFormat>
  <Paragraphs>0</Paragraphs>
  <Slides>9</Slides>
  <Notes>9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7" baseType="lpstr">
      <vt:lpstr>Arial</vt:lpstr>
      <vt:lpstr>SimSun</vt:lpstr>
      <vt:lpstr>Wingdings</vt:lpstr>
      <vt:lpstr>Fraunces Medium</vt:lpstr>
      <vt:lpstr>Epilogue</vt:lpstr>
      <vt:lpstr>Epilogue Bold</vt:lpstr>
      <vt:lpstr>Calibri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PptxGenJS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creator>PptxGenJS</dc:creator>
  <dc:subject>PptxGenJS Presentation</dc:subject>
  <cp:lastModifiedBy>iPad</cp:lastModifiedBy>
  <cp:revision>1</cp:revision>
  <dcterms:created xsi:type="dcterms:W3CDTF">1900-01-01T00:00:00Z</dcterms:created>
  <dcterms:modified xsi:type="dcterms:W3CDTF">1900-01-01T00:00:00Z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7E6128C039D1E4F58ABF29674A8219D6_32</vt:lpwstr>
  </property>
  <property fmtid="{D5CDD505-2E9C-101B-9397-08002B2CF9AE}" pid="3" name="KSOProductBuildVer">
    <vt:lpwstr>3081-11.33.82</vt:lpwstr>
  </property>
</Properties>
</file>